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57" r:id="rId5"/>
    <p:sldId id="260" r:id="rId6"/>
    <p:sldId id="261"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6" r:id="rId22"/>
    <p:sldId id="264" r:id="rId23"/>
    <p:sldId id="265" r:id="rId24"/>
    <p:sldId id="266" r:id="rId25"/>
    <p:sldId id="267" r:id="rId26"/>
    <p:sldId id="269" r:id="rId27"/>
    <p:sldId id="270"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32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26-May-23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26-May-23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26-May-23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26-May-23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EEE2-5762-7869-D8B1-D107A35BACB5}"/>
              </a:ext>
            </a:extLst>
          </p:cNvPr>
          <p:cNvSpPr>
            <a:spLocks noGrp="1"/>
          </p:cNvSpPr>
          <p:nvPr>
            <p:ph type="ctrTitle"/>
          </p:nvPr>
        </p:nvSpPr>
        <p:spPr/>
        <p:txBody>
          <a:bodyPr/>
          <a:lstStyle/>
          <a:p>
            <a:r>
              <a:rPr lang="he-IL" sz="7200" dirty="0"/>
              <a:t>בדיקות קיבול ועומס</a:t>
            </a:r>
          </a:p>
        </p:txBody>
      </p:sp>
      <p:sp>
        <p:nvSpPr>
          <p:cNvPr id="3" name="Subtitle 2">
            <a:extLst>
              <a:ext uri="{FF2B5EF4-FFF2-40B4-BE49-F238E27FC236}">
                <a16:creationId xmlns:a16="http://schemas.microsoft.com/office/drawing/2014/main" id="{AEA7D19A-E7BD-DE55-782A-7190208F79C7}"/>
              </a:ext>
            </a:extLst>
          </p:cNvPr>
          <p:cNvSpPr>
            <a:spLocks noGrp="1"/>
          </p:cNvSpPr>
          <p:nvPr>
            <p:ph type="subTitle" idx="1"/>
          </p:nvPr>
        </p:nvSpPr>
        <p:spPr/>
        <p:txBody>
          <a:bodyPr/>
          <a:lstStyle/>
          <a:p>
            <a:endParaRPr lang="he-IL"/>
          </a:p>
        </p:txBody>
      </p:sp>
    </p:spTree>
    <p:extLst>
      <p:ext uri="{BB962C8B-B14F-4D97-AF65-F5344CB8AC3E}">
        <p14:creationId xmlns:p14="http://schemas.microsoft.com/office/powerpoint/2010/main" val="4913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BDAD-51FA-CAC8-291A-88171E877070}"/>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94779E3A-6134-E054-4EE5-5B5645B82705}"/>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805711AA-1A60-EBDC-8BE6-080E9B20A0B9}"/>
              </a:ext>
            </a:extLst>
          </p:cNvPr>
          <p:cNvPicPr>
            <a:picLocks noChangeAspect="1"/>
          </p:cNvPicPr>
          <p:nvPr/>
        </p:nvPicPr>
        <p:blipFill>
          <a:blip r:embed="rId2"/>
          <a:stretch>
            <a:fillRect/>
          </a:stretch>
        </p:blipFill>
        <p:spPr>
          <a:xfrm>
            <a:off x="0" y="1390"/>
            <a:ext cx="12192000" cy="6855220"/>
          </a:xfrm>
          <a:prstGeom prst="rect">
            <a:avLst/>
          </a:prstGeom>
        </p:spPr>
      </p:pic>
      <p:pic>
        <p:nvPicPr>
          <p:cNvPr id="7" name="Picture 6">
            <a:extLst>
              <a:ext uri="{FF2B5EF4-FFF2-40B4-BE49-F238E27FC236}">
                <a16:creationId xmlns:a16="http://schemas.microsoft.com/office/drawing/2014/main" id="{F526595D-BC79-B6D6-58C8-616BBC9CC0A0}"/>
              </a:ext>
            </a:extLst>
          </p:cNvPr>
          <p:cNvPicPr>
            <a:picLocks noChangeAspect="1"/>
          </p:cNvPicPr>
          <p:nvPr/>
        </p:nvPicPr>
        <p:blipFill>
          <a:blip r:embed="rId3"/>
          <a:stretch>
            <a:fillRect/>
          </a:stretch>
        </p:blipFill>
        <p:spPr>
          <a:xfrm>
            <a:off x="7898193" y="504561"/>
            <a:ext cx="4106286" cy="3081867"/>
          </a:xfrm>
          <a:prstGeom prst="rect">
            <a:avLst/>
          </a:prstGeom>
        </p:spPr>
      </p:pic>
    </p:spTree>
    <p:extLst>
      <p:ext uri="{BB962C8B-B14F-4D97-AF65-F5344CB8AC3E}">
        <p14:creationId xmlns:p14="http://schemas.microsoft.com/office/powerpoint/2010/main" val="390563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58E4-4956-12B5-E6A2-9E2F6F3F59B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A7AD89F1-9E0B-3F4D-CB20-F1BA366A3DE2}"/>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AC481F21-76A5-D581-7254-91A3BAF1CFCA}"/>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835597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A7CC-7899-EA0E-98D0-DF0951EF3401}"/>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E19432A9-981D-5F43-AB4A-341D2126FBB8}"/>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2E3E9D78-FACE-4111-91F7-A75C67D3837D}"/>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24303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16DE-28B7-1B89-4196-5DA061626593}"/>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78F5925-603A-CE66-290D-8C535F8B75D6}"/>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E3A72046-0035-4FE3-3447-2643E2863052}"/>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87983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4C78-3010-B489-5ACF-9574A94BC309}"/>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629322C-EA55-4BCF-7EE6-DA8FE24034E6}"/>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BA94DA8B-0FE6-57B6-C8D8-B38950304F24}"/>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52364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359C-BE84-2461-EED8-C0DDB3E913B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3293C3A-0A6B-EB9F-4335-1FA13C23BA86}"/>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2D3824B2-23DF-4296-700E-B06803B3755D}"/>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92586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DC143-7E32-9B74-E849-D3A53E582D4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5B07F7A1-8003-3759-0607-F689F51E8445}"/>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E622F251-7E92-34CD-E151-371286678AEE}"/>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462491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CF96-B971-9CDF-1E4D-4040F55F32D9}"/>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9D48B10-B58F-44EC-F3C6-276795801E12}"/>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11D7D185-204D-C917-2894-3D66FAA50564}"/>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2285273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55BE-EFAE-47F2-008A-3967E3AEFAF5}"/>
              </a:ext>
            </a:extLst>
          </p:cNvPr>
          <p:cNvSpPr>
            <a:spLocks noGrp="1"/>
          </p:cNvSpPr>
          <p:nvPr>
            <p:ph type="title"/>
          </p:nvPr>
        </p:nvSpPr>
        <p:spPr/>
        <p:txBody>
          <a:bodyPr/>
          <a:lstStyle/>
          <a:p>
            <a:pPr algn="ctr"/>
            <a:r>
              <a:rPr lang="en-US" sz="6000" dirty="0"/>
              <a:t>Checks</a:t>
            </a:r>
            <a:endParaRPr lang="he-IL" dirty="0"/>
          </a:p>
        </p:txBody>
      </p:sp>
      <p:sp>
        <p:nvSpPr>
          <p:cNvPr id="3" name="Content Placeholder 2">
            <a:extLst>
              <a:ext uri="{FF2B5EF4-FFF2-40B4-BE49-F238E27FC236}">
                <a16:creationId xmlns:a16="http://schemas.microsoft.com/office/drawing/2014/main" id="{15BFF028-85F2-1A0C-B98A-5AF0607D754B}"/>
              </a:ext>
            </a:extLst>
          </p:cNvPr>
          <p:cNvSpPr>
            <a:spLocks noGrp="1"/>
          </p:cNvSpPr>
          <p:nvPr>
            <p:ph idx="1"/>
          </p:nvPr>
        </p:nvSpPr>
        <p:spPr/>
        <p:txBody>
          <a:bodyPr>
            <a:normAutofit/>
          </a:bodyPr>
          <a:lstStyle/>
          <a:p>
            <a:r>
              <a:rPr lang="he-IL" sz="2800" dirty="0"/>
              <a:t>כמו </a:t>
            </a:r>
            <a:r>
              <a:rPr lang="en-US" sz="2800" dirty="0"/>
              <a:t>assert</a:t>
            </a:r>
            <a:r>
              <a:rPr lang="he-IL" sz="2800" dirty="0"/>
              <a:t> אבל לא מפיל את הטסט.</a:t>
            </a:r>
          </a:p>
        </p:txBody>
      </p:sp>
    </p:spTree>
    <p:extLst>
      <p:ext uri="{BB962C8B-B14F-4D97-AF65-F5344CB8AC3E}">
        <p14:creationId xmlns:p14="http://schemas.microsoft.com/office/powerpoint/2010/main" val="27684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2681-4063-5FD5-1DD3-5418B5F602E0}"/>
              </a:ext>
            </a:extLst>
          </p:cNvPr>
          <p:cNvSpPr>
            <a:spLocks noGrp="1"/>
          </p:cNvSpPr>
          <p:nvPr>
            <p:ph type="title"/>
          </p:nvPr>
        </p:nvSpPr>
        <p:spPr/>
        <p:txBody>
          <a:bodyPr/>
          <a:lstStyle/>
          <a:p>
            <a:pPr algn="ctr"/>
            <a:r>
              <a:rPr lang="en-US" sz="6000" dirty="0"/>
              <a:t>Thresholds</a:t>
            </a:r>
            <a:endParaRPr lang="he-IL" dirty="0"/>
          </a:p>
        </p:txBody>
      </p:sp>
      <p:sp>
        <p:nvSpPr>
          <p:cNvPr id="3" name="Content Placeholder 2">
            <a:extLst>
              <a:ext uri="{FF2B5EF4-FFF2-40B4-BE49-F238E27FC236}">
                <a16:creationId xmlns:a16="http://schemas.microsoft.com/office/drawing/2014/main" id="{D9A4B7DC-300B-F1A8-4099-5B5EDBF8FCF7}"/>
              </a:ext>
            </a:extLst>
          </p:cNvPr>
          <p:cNvSpPr>
            <a:spLocks noGrp="1"/>
          </p:cNvSpPr>
          <p:nvPr>
            <p:ph idx="1"/>
          </p:nvPr>
        </p:nvSpPr>
        <p:spPr/>
        <p:txBody>
          <a:bodyPr>
            <a:normAutofit/>
          </a:bodyPr>
          <a:lstStyle/>
          <a:p>
            <a:r>
              <a:rPr lang="he-IL" sz="2800" dirty="0"/>
              <a:t>בדיקת סף, מפיל טסט אם לא עומד בסף.</a:t>
            </a:r>
          </a:p>
        </p:txBody>
      </p:sp>
    </p:spTree>
    <p:extLst>
      <p:ext uri="{BB962C8B-B14F-4D97-AF65-F5344CB8AC3E}">
        <p14:creationId xmlns:p14="http://schemas.microsoft.com/office/powerpoint/2010/main" val="105285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5CD7-28DA-4D34-B012-A4D0E59564F6}"/>
              </a:ext>
            </a:extLst>
          </p:cNvPr>
          <p:cNvSpPr>
            <a:spLocks noGrp="1"/>
          </p:cNvSpPr>
          <p:nvPr>
            <p:ph type="title"/>
          </p:nvPr>
        </p:nvSpPr>
        <p:spPr/>
        <p:txBody>
          <a:bodyPr>
            <a:normAutofit/>
          </a:bodyPr>
          <a:lstStyle/>
          <a:p>
            <a:pPr algn="r"/>
            <a:r>
              <a:rPr lang="he-IL" dirty="0"/>
              <a:t>מהי הבעיה של קיבול ועומס במערכות מרובות משתמשים?</a:t>
            </a:r>
          </a:p>
        </p:txBody>
      </p:sp>
      <p:sp>
        <p:nvSpPr>
          <p:cNvPr id="3" name="Content Placeholder 2">
            <a:extLst>
              <a:ext uri="{FF2B5EF4-FFF2-40B4-BE49-F238E27FC236}">
                <a16:creationId xmlns:a16="http://schemas.microsoft.com/office/drawing/2014/main" id="{BFE4F9C0-726D-F1DE-0638-F6731C200AB6}"/>
              </a:ext>
            </a:extLst>
          </p:cNvPr>
          <p:cNvSpPr>
            <a:spLocks noGrp="1"/>
          </p:cNvSpPr>
          <p:nvPr>
            <p:ph idx="1"/>
          </p:nvPr>
        </p:nvSpPr>
        <p:spPr/>
        <p:txBody>
          <a:bodyPr>
            <a:normAutofit/>
          </a:bodyPr>
          <a:lstStyle/>
          <a:p>
            <a:r>
              <a:rPr lang="he-IL" sz="2000" dirty="0"/>
              <a:t>בעיית קיבול: לכל אתר או שרת יש קיבולת של משתמשים שלהם ניתן לתת שירות בו זמנית. כאשר מספר משתמשים גדול מהקיבולת מנסה לגשת לאתר בו זמנית יכולה להיות ירידה בביצועי האתר כמו זמני תגובה ארוכים או קריסה של האתר.</a:t>
            </a:r>
          </a:p>
          <a:p>
            <a:endParaRPr lang="he-IL" sz="2000" dirty="0"/>
          </a:p>
          <a:p>
            <a:r>
              <a:rPr lang="he-IL" sz="2000" dirty="0"/>
              <a:t>בעיית עומס: כאשר המערכת נתונה למצב בו התהליכים שהיא נדרשת לבצע בו זמנית כבדים מדי. במצב זה יכולה להיות ירידה בביצועים או קריסה של המערכת. (שימוש סימולטני במשאבים כבדים)</a:t>
            </a:r>
          </a:p>
        </p:txBody>
      </p:sp>
    </p:spTree>
    <p:extLst>
      <p:ext uri="{BB962C8B-B14F-4D97-AF65-F5344CB8AC3E}">
        <p14:creationId xmlns:p14="http://schemas.microsoft.com/office/powerpoint/2010/main" val="292408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1E16-681F-2C79-6B2F-E16F37D710D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6F98367-4EF5-E78B-2A94-25E037FB08AC}"/>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D9017729-CAC7-1C5D-3E75-988820AAA261}"/>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903619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3835-9A1C-C261-647A-339630552D4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6052BC6-7871-1CB7-9A3B-C585FA127E93}"/>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E95DE4B9-2643-19E4-CFC4-4C94BFFE5DF7}"/>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70946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212B-9305-7C55-0726-98BC9D5403F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D7A92B7-F946-7A94-C462-89847A2E9573}"/>
              </a:ext>
            </a:extLst>
          </p:cNvPr>
          <p:cNvSpPr>
            <a:spLocks noGrp="1"/>
          </p:cNvSpPr>
          <p:nvPr>
            <p:ph idx="1"/>
          </p:nvPr>
        </p:nvSpPr>
        <p:spPr/>
        <p:txBody>
          <a:bodyPr/>
          <a:lstStyle/>
          <a:p>
            <a:endParaRPr lang="he-IL"/>
          </a:p>
        </p:txBody>
      </p:sp>
      <p:pic>
        <p:nvPicPr>
          <p:cNvPr id="7" name="Picture 6">
            <a:extLst>
              <a:ext uri="{FF2B5EF4-FFF2-40B4-BE49-F238E27FC236}">
                <a16:creationId xmlns:a16="http://schemas.microsoft.com/office/drawing/2014/main" id="{FACE7800-73DE-832F-4A11-7AAFB64361E7}"/>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188197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F57A-9908-6ECE-ECBA-165D0F82942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31535906-B24C-9E36-D733-59B3F9F99809}"/>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B7DE9386-6C96-FBB5-B8B6-B049CCE13C1B}"/>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74270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55BA-8472-E8CE-3CB1-B1D184DBC3D6}"/>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26863D3-051B-459D-2A94-AB3C3128962E}"/>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84DC27FD-F021-59A1-9C80-31F139F26F1C}"/>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470180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EDDF6-9DA1-7FD7-40E4-E25ECBC26CD8}"/>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3A80DBB9-D6EE-D8EB-24EC-5F876B2E89D0}"/>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8804B301-D242-14B4-D89F-BE9C5DFE6942}"/>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400845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61AD-6878-CAD0-D26B-E5BE8D16D75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F9D669D5-408F-DE83-2E7B-1DB3BF03D928}"/>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A0D2414E-1CA2-1196-1290-1A3F1C3E78B4}"/>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98139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49FC-3A6D-23C8-F0BC-789A852A32DF}"/>
              </a:ext>
            </a:extLst>
          </p:cNvPr>
          <p:cNvSpPr>
            <a:spLocks noGrp="1"/>
          </p:cNvSpPr>
          <p:nvPr>
            <p:ph type="title"/>
          </p:nvPr>
        </p:nvSpPr>
        <p:spPr/>
        <p:txBody>
          <a:bodyPr/>
          <a:lstStyle/>
          <a:p>
            <a:pPr algn="ctr"/>
            <a:r>
              <a:rPr lang="he-IL" dirty="0"/>
              <a:t>מה ניתן ללמוד מהטסטים?</a:t>
            </a:r>
          </a:p>
        </p:txBody>
      </p:sp>
      <p:sp>
        <p:nvSpPr>
          <p:cNvPr id="3" name="Content Placeholder 2">
            <a:extLst>
              <a:ext uri="{FF2B5EF4-FFF2-40B4-BE49-F238E27FC236}">
                <a16:creationId xmlns:a16="http://schemas.microsoft.com/office/drawing/2014/main" id="{CB118369-438F-6916-D122-99F0FA3E97D8}"/>
              </a:ext>
            </a:extLst>
          </p:cNvPr>
          <p:cNvSpPr>
            <a:spLocks noGrp="1"/>
          </p:cNvSpPr>
          <p:nvPr>
            <p:ph idx="1"/>
          </p:nvPr>
        </p:nvSpPr>
        <p:spPr/>
        <p:txBody>
          <a:bodyPr/>
          <a:lstStyle/>
          <a:p>
            <a:r>
              <a:rPr lang="he-IL" dirty="0"/>
              <a:t>הטסטים יכולים להראות לנו מה הן מגבלות המערכת, כמה ניתן להעמיס עליה בו זמנית ואילו חלקים במערכת רגישים יותר לעומס.</a:t>
            </a:r>
          </a:p>
          <a:p>
            <a:r>
              <a:rPr lang="he-IL" dirty="0"/>
              <a:t>בעזרת המידע הזה נוכל לדעת איזה </a:t>
            </a:r>
            <a:r>
              <a:rPr lang="he-IL" dirty="0" err="1"/>
              <a:t>קומפוננטות</a:t>
            </a:r>
            <a:r>
              <a:rPr lang="he-IL" dirty="0"/>
              <a:t> דורשות תוספת משאבים והאם יש מגבלות שאין באפשרותנו לשפר.</a:t>
            </a:r>
          </a:p>
        </p:txBody>
      </p:sp>
    </p:spTree>
    <p:extLst>
      <p:ext uri="{BB962C8B-B14F-4D97-AF65-F5344CB8AC3E}">
        <p14:creationId xmlns:p14="http://schemas.microsoft.com/office/powerpoint/2010/main" val="2327653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78F2-A42D-6C28-E57F-FDCE4820D02A}"/>
              </a:ext>
            </a:extLst>
          </p:cNvPr>
          <p:cNvSpPr>
            <a:spLocks noGrp="1"/>
          </p:cNvSpPr>
          <p:nvPr>
            <p:ph type="title"/>
          </p:nvPr>
        </p:nvSpPr>
        <p:spPr/>
        <p:txBody>
          <a:bodyPr/>
          <a:lstStyle/>
          <a:p>
            <a:pPr algn="ctr"/>
            <a:r>
              <a:rPr lang="he-IL" dirty="0"/>
              <a:t>תרחישי בדיקה למערכת המסחר</a:t>
            </a:r>
          </a:p>
        </p:txBody>
      </p:sp>
      <p:sp>
        <p:nvSpPr>
          <p:cNvPr id="3" name="Content Placeholder 2">
            <a:extLst>
              <a:ext uri="{FF2B5EF4-FFF2-40B4-BE49-F238E27FC236}">
                <a16:creationId xmlns:a16="http://schemas.microsoft.com/office/drawing/2014/main" id="{CF5EFAB8-7242-3A13-A886-ACC9F02E6CF6}"/>
              </a:ext>
            </a:extLst>
          </p:cNvPr>
          <p:cNvSpPr>
            <a:spLocks noGrp="1"/>
          </p:cNvSpPr>
          <p:nvPr>
            <p:ph idx="1"/>
          </p:nvPr>
        </p:nvSpPr>
        <p:spPr/>
        <p:txBody>
          <a:bodyPr/>
          <a:lstStyle/>
          <a:p>
            <a:r>
              <a:rPr lang="he-IL" dirty="0"/>
              <a:t>התחברות והתנתקות מהמערכת.</a:t>
            </a:r>
          </a:p>
          <a:p>
            <a:r>
              <a:rPr lang="he-IL" dirty="0"/>
              <a:t>הוספת מוצרים לעגלה ורכישת תוכן העגלה.</a:t>
            </a:r>
          </a:p>
          <a:p>
            <a:r>
              <a:rPr lang="he-IL" dirty="0"/>
              <a:t>חיפוש מוצרים.</a:t>
            </a:r>
          </a:p>
          <a:p>
            <a:r>
              <a:rPr lang="he-IL" dirty="0"/>
              <a:t>דירוג מוצר.</a:t>
            </a:r>
          </a:p>
          <a:p>
            <a:r>
              <a:rPr lang="he-IL" dirty="0"/>
              <a:t>פתיחת חנות.</a:t>
            </a:r>
          </a:p>
        </p:txBody>
      </p:sp>
    </p:spTree>
    <p:extLst>
      <p:ext uri="{BB962C8B-B14F-4D97-AF65-F5344CB8AC3E}">
        <p14:creationId xmlns:p14="http://schemas.microsoft.com/office/powerpoint/2010/main" val="369749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2BE-5A1F-3DAB-15F6-E85FD6AEF341}"/>
              </a:ext>
            </a:extLst>
          </p:cNvPr>
          <p:cNvSpPr>
            <a:spLocks noGrp="1"/>
          </p:cNvSpPr>
          <p:nvPr>
            <p:ph type="title"/>
          </p:nvPr>
        </p:nvSpPr>
        <p:spPr/>
        <p:txBody>
          <a:bodyPr/>
          <a:lstStyle/>
          <a:p>
            <a:endParaRPr lang="he-IL"/>
          </a:p>
        </p:txBody>
      </p:sp>
      <p:pic>
        <p:nvPicPr>
          <p:cNvPr id="4" name="Content Placeholder 3">
            <a:extLst>
              <a:ext uri="{FF2B5EF4-FFF2-40B4-BE49-F238E27FC236}">
                <a16:creationId xmlns:a16="http://schemas.microsoft.com/office/drawing/2014/main" id="{834FE103-9A2B-9258-46AC-192971E77F30}"/>
              </a:ext>
            </a:extLst>
          </p:cNvPr>
          <p:cNvPicPr>
            <a:picLocks noGrp="1" noChangeAspect="1"/>
          </p:cNvPicPr>
          <p:nvPr>
            <p:ph idx="1"/>
          </p:nvPr>
        </p:nvPicPr>
        <p:blipFill>
          <a:blip r:embed="rId2"/>
          <a:stretch>
            <a:fillRect/>
          </a:stretch>
        </p:blipFill>
        <p:spPr>
          <a:xfrm>
            <a:off x="-150707" y="-743659"/>
            <a:ext cx="12623534" cy="8166737"/>
          </a:xfrm>
          <a:prstGeom prst="rect">
            <a:avLst/>
          </a:prstGeom>
        </p:spPr>
      </p:pic>
    </p:spTree>
    <p:extLst>
      <p:ext uri="{BB962C8B-B14F-4D97-AF65-F5344CB8AC3E}">
        <p14:creationId xmlns:p14="http://schemas.microsoft.com/office/powerpoint/2010/main" val="349434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A37E-E7F5-7C9E-5164-49839EB339D3}"/>
              </a:ext>
            </a:extLst>
          </p:cNvPr>
          <p:cNvSpPr>
            <a:spLocks noGrp="1"/>
          </p:cNvSpPr>
          <p:nvPr>
            <p:ph type="title"/>
          </p:nvPr>
        </p:nvSpPr>
        <p:spPr/>
        <p:txBody>
          <a:bodyPr/>
          <a:lstStyle/>
          <a:p>
            <a:pPr algn="r"/>
            <a:r>
              <a:rPr lang="he-IL" dirty="0"/>
              <a:t>מהן בדיקות קיבול ועומס</a:t>
            </a:r>
            <a:r>
              <a:rPr lang="en-US" dirty="0"/>
              <a:t>?</a:t>
            </a:r>
            <a:endParaRPr lang="he-IL" dirty="0"/>
          </a:p>
        </p:txBody>
      </p:sp>
      <p:sp>
        <p:nvSpPr>
          <p:cNvPr id="3" name="Content Placeholder 2">
            <a:extLst>
              <a:ext uri="{FF2B5EF4-FFF2-40B4-BE49-F238E27FC236}">
                <a16:creationId xmlns:a16="http://schemas.microsoft.com/office/drawing/2014/main" id="{4D50C321-B096-AEAC-65F0-F01EC0555BA2}"/>
              </a:ext>
            </a:extLst>
          </p:cNvPr>
          <p:cNvSpPr>
            <a:spLocks noGrp="1"/>
          </p:cNvSpPr>
          <p:nvPr>
            <p:ph idx="1"/>
          </p:nvPr>
        </p:nvSpPr>
        <p:spPr/>
        <p:txBody>
          <a:bodyPr>
            <a:normAutofit/>
          </a:bodyPr>
          <a:lstStyle/>
          <a:p>
            <a:r>
              <a:rPr lang="he-IL" sz="2000" dirty="0"/>
              <a:t>בדיקת קיבול: בדיקת הקיבול מבוצעת כדי להעריך כיצד האתר מתפקד תחת רמות שונות של פעילות סימולטנית. הקיבול מייצג את מספר המשתמשים או הבקשות שמתקבלות בו זמנית. </a:t>
            </a:r>
          </a:p>
          <a:p>
            <a:endParaRPr lang="he-IL" sz="2000" dirty="0"/>
          </a:p>
          <a:p>
            <a:r>
              <a:rPr lang="he-IL" sz="2000" dirty="0"/>
              <a:t>בדיקת עומס: בדיקות עומס בודקת את ביצועי האתר בתנאי עומס קיצוניים. מטרת הבדיקה היא לקבוע את נקודת השבירה וצווארי הבקבוק שבהם ביצועי האתר יפגעו. בדיקת עומס חיונית כדי לוודא שהאתר יעמוד </a:t>
            </a:r>
            <a:r>
              <a:rPr lang="he-IL" sz="2000" dirty="0" err="1"/>
              <a:t>בפיקים</a:t>
            </a:r>
            <a:r>
              <a:rPr lang="he-IL" sz="2000" dirty="0"/>
              <a:t> בלתי צפויים </a:t>
            </a:r>
            <a:r>
              <a:rPr lang="he-IL" sz="2000" dirty="0" err="1"/>
              <a:t>בטראפיק</a:t>
            </a:r>
            <a:r>
              <a:rPr lang="he-IL" sz="2000" dirty="0"/>
              <a:t> או שימוש בלתי צפוי במשאבי האתר.</a:t>
            </a:r>
          </a:p>
        </p:txBody>
      </p:sp>
    </p:spTree>
    <p:extLst>
      <p:ext uri="{BB962C8B-B14F-4D97-AF65-F5344CB8AC3E}">
        <p14:creationId xmlns:p14="http://schemas.microsoft.com/office/powerpoint/2010/main" val="410714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017B-3AB6-7000-26C2-E8F4146F1A03}"/>
              </a:ext>
            </a:extLst>
          </p:cNvPr>
          <p:cNvSpPr>
            <a:spLocks noGrp="1"/>
          </p:cNvSpPr>
          <p:nvPr>
            <p:ph type="title"/>
          </p:nvPr>
        </p:nvSpPr>
        <p:spPr/>
        <p:txBody>
          <a:bodyPr/>
          <a:lstStyle/>
          <a:p>
            <a:pPr algn="r"/>
            <a:r>
              <a:rPr lang="he-IL" dirty="0"/>
              <a:t>מדוע בדיקות יחידה ובדיקות קבלה אינן מכסות מקרים אלו?</a:t>
            </a:r>
          </a:p>
        </p:txBody>
      </p:sp>
      <p:sp>
        <p:nvSpPr>
          <p:cNvPr id="3" name="Content Placeholder 2">
            <a:extLst>
              <a:ext uri="{FF2B5EF4-FFF2-40B4-BE49-F238E27FC236}">
                <a16:creationId xmlns:a16="http://schemas.microsoft.com/office/drawing/2014/main" id="{B60C1007-B293-3678-F210-4DA4B1F4B263}"/>
              </a:ext>
            </a:extLst>
          </p:cNvPr>
          <p:cNvSpPr>
            <a:spLocks noGrp="1"/>
          </p:cNvSpPr>
          <p:nvPr>
            <p:ph idx="1"/>
          </p:nvPr>
        </p:nvSpPr>
        <p:spPr/>
        <p:txBody>
          <a:bodyPr/>
          <a:lstStyle/>
          <a:p>
            <a:r>
              <a:rPr lang="he-IL" dirty="0"/>
              <a:t>בדיקות יחידה מתמקדות במתודות ספציפיות ולא בתרחישי שימוש אמיתיים ובפעילות סימולטנית, לכן לא אפקטיביות במציאת צווארי בקבוק ובעיות נוספות שנוצרות משימוש סימולטני מסיבי.</a:t>
            </a:r>
          </a:p>
          <a:p>
            <a:r>
              <a:rPr lang="he-IL" dirty="0"/>
              <a:t>בדיקות קבלה בודקות תרחישי </a:t>
            </a:r>
            <a:r>
              <a:rPr lang="en-US" dirty="0"/>
              <a:t>end-to-end</a:t>
            </a:r>
            <a:r>
              <a:rPr lang="he-IL" dirty="0"/>
              <a:t> מנקודת מבט של משתמש, הן מתמקדות בנכונות לוגית ופונקציונלית ולא בהכרח בתרחישי קצה של שימוש סימולטני מסיבי.</a:t>
            </a:r>
          </a:p>
        </p:txBody>
      </p:sp>
    </p:spTree>
    <p:extLst>
      <p:ext uri="{BB962C8B-B14F-4D97-AF65-F5344CB8AC3E}">
        <p14:creationId xmlns:p14="http://schemas.microsoft.com/office/powerpoint/2010/main" val="114553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C932-C4B9-D209-CADE-3A6DBE44ADCE}"/>
              </a:ext>
            </a:extLst>
          </p:cNvPr>
          <p:cNvSpPr>
            <a:spLocks noGrp="1"/>
          </p:cNvSpPr>
          <p:nvPr>
            <p:ph type="title"/>
          </p:nvPr>
        </p:nvSpPr>
        <p:spPr/>
        <p:txBody>
          <a:bodyPr>
            <a:normAutofit/>
          </a:bodyPr>
          <a:lstStyle/>
          <a:p>
            <a:pPr algn="ctr"/>
            <a:r>
              <a:rPr lang="en-US" sz="8000" dirty="0"/>
              <a:t>K6</a:t>
            </a:r>
            <a:endParaRPr lang="he-IL" sz="8000" dirty="0"/>
          </a:p>
        </p:txBody>
      </p:sp>
      <p:sp>
        <p:nvSpPr>
          <p:cNvPr id="3" name="Content Placeholder 2">
            <a:extLst>
              <a:ext uri="{FF2B5EF4-FFF2-40B4-BE49-F238E27FC236}">
                <a16:creationId xmlns:a16="http://schemas.microsoft.com/office/drawing/2014/main" id="{FEAA8A14-50DC-6384-5831-226110BB35A3}"/>
              </a:ext>
            </a:extLst>
          </p:cNvPr>
          <p:cNvSpPr>
            <a:spLocks noGrp="1"/>
          </p:cNvSpPr>
          <p:nvPr>
            <p:ph idx="1"/>
          </p:nvPr>
        </p:nvSpPr>
        <p:spPr/>
        <p:txBody>
          <a:bodyPr>
            <a:normAutofit/>
          </a:bodyPr>
          <a:lstStyle/>
          <a:p>
            <a:r>
              <a:rPr lang="he-IL" sz="2000" dirty="0"/>
              <a:t>כלי </a:t>
            </a:r>
            <a:r>
              <a:rPr lang="en-US" sz="2000" dirty="0"/>
              <a:t>open-source</a:t>
            </a:r>
            <a:r>
              <a:rPr lang="he-IL" sz="2000" dirty="0"/>
              <a:t> לבדיקות קיבול ועומס על בסיס </a:t>
            </a:r>
            <a:r>
              <a:rPr lang="en-US" sz="2000" dirty="0"/>
              <a:t>CLI</a:t>
            </a:r>
            <a:r>
              <a:rPr lang="he-IL" sz="2000" dirty="0"/>
              <a:t>.</a:t>
            </a:r>
          </a:p>
          <a:p>
            <a:r>
              <a:rPr lang="he-IL" sz="2000" dirty="0"/>
              <a:t>הטסטים נכתבים כסקריפטים ב</a:t>
            </a:r>
            <a:r>
              <a:rPr lang="en-US" sz="2000" dirty="0"/>
              <a:t>JavaScript</a:t>
            </a:r>
            <a:r>
              <a:rPr lang="he-IL" sz="2000" dirty="0"/>
              <a:t>.</a:t>
            </a:r>
          </a:p>
          <a:p>
            <a:r>
              <a:rPr lang="he-IL" sz="2000" dirty="0"/>
              <a:t>מאפשר לנו למצוא את מגבלות המערכת וצווארי בקבוק.</a:t>
            </a:r>
          </a:p>
        </p:txBody>
      </p:sp>
    </p:spTree>
    <p:extLst>
      <p:ext uri="{BB962C8B-B14F-4D97-AF65-F5344CB8AC3E}">
        <p14:creationId xmlns:p14="http://schemas.microsoft.com/office/powerpoint/2010/main" val="72678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7F49-CEF4-F701-65A4-76C9715B660F}"/>
              </a:ext>
            </a:extLst>
          </p:cNvPr>
          <p:cNvSpPr>
            <a:spLocks noGrp="1"/>
          </p:cNvSpPr>
          <p:nvPr>
            <p:ph type="title"/>
          </p:nvPr>
        </p:nvSpPr>
        <p:spPr/>
        <p:txBody>
          <a:bodyPr/>
          <a:lstStyle/>
          <a:p>
            <a:pPr algn="ctr"/>
            <a:r>
              <a:rPr lang="en-US" dirty="0"/>
              <a:t>Virtual Users (VUs)</a:t>
            </a:r>
            <a:endParaRPr lang="he-IL" dirty="0"/>
          </a:p>
        </p:txBody>
      </p:sp>
      <p:sp>
        <p:nvSpPr>
          <p:cNvPr id="3" name="Content Placeholder 2">
            <a:extLst>
              <a:ext uri="{FF2B5EF4-FFF2-40B4-BE49-F238E27FC236}">
                <a16:creationId xmlns:a16="http://schemas.microsoft.com/office/drawing/2014/main" id="{F1788E4B-C023-94DA-B508-4EC53A71B8F7}"/>
              </a:ext>
            </a:extLst>
          </p:cNvPr>
          <p:cNvSpPr>
            <a:spLocks noGrp="1"/>
          </p:cNvSpPr>
          <p:nvPr>
            <p:ph idx="1"/>
          </p:nvPr>
        </p:nvSpPr>
        <p:spPr/>
        <p:txBody>
          <a:bodyPr/>
          <a:lstStyle/>
          <a:p>
            <a:r>
              <a:rPr lang="he-IL" dirty="0"/>
              <a:t>מדמים משתמשים אמיתיים.</a:t>
            </a:r>
          </a:p>
          <a:p>
            <a:r>
              <a:rPr lang="he-IL" dirty="0"/>
              <a:t>רצים בצורה מקבילית וחוזרים על הבדיקה עד סיום הטסט.</a:t>
            </a:r>
          </a:p>
        </p:txBody>
      </p:sp>
    </p:spTree>
    <p:extLst>
      <p:ext uri="{BB962C8B-B14F-4D97-AF65-F5344CB8AC3E}">
        <p14:creationId xmlns:p14="http://schemas.microsoft.com/office/powerpoint/2010/main" val="23547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D3E0-C1DE-38D7-77E4-35E48B300677}"/>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FC9DE20-21DA-3768-F465-5696336570EB}"/>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9883934D-FB1A-3680-4830-F51FDE2027CA}"/>
              </a:ext>
            </a:extLst>
          </p:cNvPr>
          <p:cNvPicPr>
            <a:picLocks noChangeAspect="1"/>
          </p:cNvPicPr>
          <p:nvPr/>
        </p:nvPicPr>
        <p:blipFill>
          <a:blip r:embed="rId2"/>
          <a:stretch>
            <a:fillRect/>
          </a:stretch>
        </p:blipFill>
        <p:spPr>
          <a:xfrm>
            <a:off x="0" y="1390"/>
            <a:ext cx="12192000" cy="6855220"/>
          </a:xfrm>
          <a:prstGeom prst="rect">
            <a:avLst/>
          </a:prstGeom>
        </p:spPr>
      </p:pic>
      <p:pic>
        <p:nvPicPr>
          <p:cNvPr id="7" name="Picture 6">
            <a:extLst>
              <a:ext uri="{FF2B5EF4-FFF2-40B4-BE49-F238E27FC236}">
                <a16:creationId xmlns:a16="http://schemas.microsoft.com/office/drawing/2014/main" id="{23B8BC53-E7D0-3E0F-83A5-454E137D96E3}"/>
              </a:ext>
            </a:extLst>
          </p:cNvPr>
          <p:cNvPicPr>
            <a:picLocks noChangeAspect="1"/>
          </p:cNvPicPr>
          <p:nvPr/>
        </p:nvPicPr>
        <p:blipFill>
          <a:blip r:embed="rId3"/>
          <a:stretch>
            <a:fillRect/>
          </a:stretch>
        </p:blipFill>
        <p:spPr>
          <a:xfrm>
            <a:off x="7924099" y="360154"/>
            <a:ext cx="4054474" cy="3011168"/>
          </a:xfrm>
          <a:prstGeom prst="rect">
            <a:avLst/>
          </a:prstGeom>
        </p:spPr>
      </p:pic>
    </p:spTree>
    <p:extLst>
      <p:ext uri="{BB962C8B-B14F-4D97-AF65-F5344CB8AC3E}">
        <p14:creationId xmlns:p14="http://schemas.microsoft.com/office/powerpoint/2010/main" val="127023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BCB1-4A9B-87EA-782F-10720DCBF9DE}"/>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EC419D8C-2A4A-B236-F238-B8B368EEBB4C}"/>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D2F23FC7-5074-04B5-A9B9-010B72C8C411}"/>
              </a:ext>
            </a:extLst>
          </p:cNvPr>
          <p:cNvPicPr>
            <a:picLocks noChangeAspect="1"/>
          </p:cNvPicPr>
          <p:nvPr/>
        </p:nvPicPr>
        <p:blipFill>
          <a:blip r:embed="rId2"/>
          <a:stretch>
            <a:fillRect/>
          </a:stretch>
        </p:blipFill>
        <p:spPr>
          <a:xfrm>
            <a:off x="0" y="1390"/>
            <a:ext cx="12192000" cy="6855220"/>
          </a:xfrm>
          <a:prstGeom prst="rect">
            <a:avLst/>
          </a:prstGeom>
        </p:spPr>
      </p:pic>
      <p:pic>
        <p:nvPicPr>
          <p:cNvPr id="7" name="Picture 6">
            <a:extLst>
              <a:ext uri="{FF2B5EF4-FFF2-40B4-BE49-F238E27FC236}">
                <a16:creationId xmlns:a16="http://schemas.microsoft.com/office/drawing/2014/main" id="{978FD3AD-BC77-A5CA-A138-845361C5E701}"/>
              </a:ext>
            </a:extLst>
          </p:cNvPr>
          <p:cNvPicPr>
            <a:picLocks noChangeAspect="1"/>
          </p:cNvPicPr>
          <p:nvPr/>
        </p:nvPicPr>
        <p:blipFill>
          <a:blip r:embed="rId3"/>
          <a:stretch>
            <a:fillRect/>
          </a:stretch>
        </p:blipFill>
        <p:spPr>
          <a:xfrm>
            <a:off x="8119859" y="293158"/>
            <a:ext cx="3849220" cy="2864908"/>
          </a:xfrm>
          <a:prstGeom prst="rect">
            <a:avLst/>
          </a:prstGeom>
        </p:spPr>
      </p:pic>
    </p:spTree>
    <p:extLst>
      <p:ext uri="{BB962C8B-B14F-4D97-AF65-F5344CB8AC3E}">
        <p14:creationId xmlns:p14="http://schemas.microsoft.com/office/powerpoint/2010/main" val="36991634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1460</TotalTime>
  <Words>358</Words>
  <Application>Microsoft Office PowerPoint</Application>
  <PresentationFormat>Widescreen</PresentationFormat>
  <Paragraphs>32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Trebuchet MS</vt:lpstr>
      <vt:lpstr>Wingdings 3</vt:lpstr>
      <vt:lpstr>Facet</vt:lpstr>
      <vt:lpstr>בדיקות קיבול ועומס</vt:lpstr>
      <vt:lpstr>מהי הבעיה של קיבול ועומס במערכות מרובות משתמשים?</vt:lpstr>
      <vt:lpstr>PowerPoint Presentation</vt:lpstr>
      <vt:lpstr>מהן בדיקות קיבול ועומס?</vt:lpstr>
      <vt:lpstr>מדוע בדיקות יחידה ובדיקות קבלה אינן מכסות מקרים אלו?</vt:lpstr>
      <vt:lpstr>K6</vt:lpstr>
      <vt:lpstr>Virtual Users (VUs)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Checks</vt:lpstr>
      <vt:lpstr>Thresholds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מה ניתן ללמוד מהטסטים?</vt:lpstr>
      <vt:lpstr>תרחישי בדיקה למערכת המסחר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בדיקות קיבול ועומס</dc:title>
  <dc:creator>Lior Weiss</dc:creator>
  <cp:lastModifiedBy>Lior Weiss</cp:lastModifiedBy>
  <cp:revision>1</cp:revision>
  <dcterms:created xsi:type="dcterms:W3CDTF">2023-05-26T12:30:08Z</dcterms:created>
  <dcterms:modified xsi:type="dcterms:W3CDTF">2023-05-27T12:50:52Z</dcterms:modified>
</cp:coreProperties>
</file>